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type="screen4x3" cy="6858000" cx="9144000"/>
  <p:notesSz cx="6858000" cy="9144000"/>
  <p:defaultTextStyle>
    <a:defPPr>
      <a:defRPr lang="ru-RU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tableStyles" Target="tableStyle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6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Титульный слайд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82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algn="ctr" indent="0" mar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4858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EA5C66-ADBE-4BEB-8C2C-8D8DDD5943C5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104858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58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Заголовок и вертикальный текст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44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4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EA5C66-ADBE-4BEB-8C2C-8D8DDD5943C5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104864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4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Вертикальный заголовок и текст"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25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2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EA5C66-ADBE-4BEB-8C2C-8D8DDD5943C5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104862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2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Заголовок и объект"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08" name="Содержимое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09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EA5C66-ADBE-4BEB-8C2C-8D8DDD5943C5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1048610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11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Заголовок раздела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b="1" cap="all" sz="4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39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indent="0" marL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4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EA5C66-ADBE-4BEB-8C2C-8D8DDD5943C5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104864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4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Два объекта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89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90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9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EA5C66-ADBE-4BEB-8C2C-8D8DDD5943C5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104859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59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Сравнение">
    <p:spTree>
      <p:nvGrpSpPr>
        <p:cNvPr id="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1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1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1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1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1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EA5C66-ADBE-4BEB-8C2C-8D8DDD5943C5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104861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1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Только заголовок">
    <p:spTree>
      <p:nvGrpSpPr>
        <p:cNvPr id="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0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21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EA5C66-ADBE-4BEB-8C2C-8D8DDD5943C5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1048622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23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Пустой слайд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EA5C66-ADBE-4BEB-8C2C-8D8DDD5943C5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1048630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31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Объект с подписью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49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50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51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EA5C66-ADBE-4BEB-8C2C-8D8DDD5943C5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1048652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53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Рисунок с подписью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b="1" sz="2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63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ru-RU"/>
          </a:p>
        </p:txBody>
      </p:sp>
      <p:sp>
        <p:nvSpPr>
          <p:cNvPr id="104863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indent="0" marL="0">
              <a:buNone/>
              <a:defRPr sz="14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4863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87EA5C66-ADBE-4BEB-8C2C-8D8DDD5943C5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104863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3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1.jpe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 dpi="0">
          <a:blip xmlns:r="http://schemas.openxmlformats.org/officeDocument/2006/relationships" r:embed="rId12">
            <a:lum/>
          </a:blip>
          <a:srcRect/>
          <a:stretch>
            <a:fillRect l="-36000" r="-36000"/>
          </a:stretch>
        </a:blipFill>
      </p:bgPr>
    </p:bg>
    <p:spTree>
      <p:nvGrpSpPr>
        <p:cNvPr id="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48577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578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A5C66-ADBE-4BEB-8C2C-8D8DDD5943C5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1048579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048580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788D4-4DB6-4840-A0A4-9B54CBEF253C}" type="slidenum">
              <a:rPr lang="ru-RU" smtClean="0"/>
              <a:t>‹#›</a:t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eaLnBrk="1" hangingPunct="1" latinLnBrk="0" rtl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342900" latinLnBrk="0" marL="342900" rtl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85750" latinLnBrk="0" marL="742950" rtl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image" Target="../media/image3.jpeg"/><Relationship Id="rId3" Type="http://schemas.openxmlformats.org/officeDocument/2006/relationships/slideLayout" Target="../slideLayouts/slideLayout4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4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4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4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4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image" Target="../media/image9.jpeg"/><Relationship Id="rId2" Type="http://schemas.openxmlformats.org/officeDocument/2006/relationships/image" Target="../media/image10.jpeg"/><Relationship Id="rId3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5786478" cy="2428892"/>
          </a:xfrm>
        </p:spPr>
        <p:txBody>
          <a:bodyPr>
            <a:noAutofit/>
          </a:bodyPr>
          <a:p>
            <a:r>
              <a:rPr b="1" dirty="0" sz="6000" lang="ru-RU" smtClean="0">
                <a:solidFill>
                  <a:srgbClr val="C00000"/>
                </a:solidFill>
                <a:latin typeface="Comic Sans MS" pitchFamily="66" charset="0"/>
              </a:rPr>
              <a:t>Коронавирус. </a:t>
            </a:r>
            <a:br>
              <a:rPr b="1" dirty="0" sz="6000" lang="ru-RU" smtClean="0">
                <a:solidFill>
                  <a:srgbClr val="C00000"/>
                </a:solidFill>
                <a:latin typeface="Comic Sans MS" pitchFamily="66" charset="0"/>
              </a:rPr>
            </a:br>
            <a:r>
              <a:rPr b="1" dirty="0" sz="5400" lang="ru-RU" smtClean="0">
                <a:solidFill>
                  <a:srgbClr val="FFC000"/>
                </a:solidFill>
                <a:latin typeface="Comic Sans MS" pitchFamily="66" charset="0"/>
              </a:rPr>
              <a:t>Что нужно знать!</a:t>
            </a:r>
            <a:endParaRPr b="1" dirty="0" sz="5400" lang="ru-RU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1048587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105400"/>
            <a:ext cx="4471974" cy="1752600"/>
          </a:xfrm>
        </p:spPr>
        <p:txBody>
          <a:bodyPr>
            <a:noAutofit/>
          </a:bodyPr>
          <a:p>
            <a:r>
              <a:rPr altLang="ru-RU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altLang="ru-RU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altLang="ru-RU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altLang="ru-RU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altLang="ru-RU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altLang="ru-RU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altLang="ru-RU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altLang="ru-RU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altLang="ru-RU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altLang="ru-RU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л</a:t>
            </a:r>
            <a:r>
              <a:rPr altLang="ru-RU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altLang="ru-RU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b="1" dirty="0" sz="2500" lang="ru-RU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altLang="ru-RU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altLang="en-US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ы</a:t>
            </a:r>
            <a:r>
              <a:rPr altLang="ru-RU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altLang="en-US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altLang="ru-RU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altLang="en-US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altLang="ru-RU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altLang="en-US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Ю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altLang="ru-RU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altLang="en-US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т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altLang="ru-RU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altLang="en-US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й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endParaRPr b="1" dirty="0" sz="2500" lang="ru-RU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altLang="ru-RU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altLang="en-US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altLang="ru-RU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altLang="en-US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altLang="ru-RU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altLang="ru-RU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altLang="en-US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altLang="ru-RU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altLang="ru-RU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altLang="ru-RU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altLang="en-US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altLang="en-US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altLang="ru-RU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altLang="en-US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altLang="ru-RU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altLang="ru-RU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altLang="en-US" b="1" dirty="0" sz="2500" lang="ru-RU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altLang="ru-RU" b="1" dirty="0" sz="2500" lang="en-US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b="1" dirty="0" sz="2500" lang="ru-RU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Заголовок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4429156" cy="4786345"/>
          </a:xfrm>
        </p:spPr>
        <p:txBody>
          <a:bodyPr>
            <a:normAutofit fontScale="90000"/>
          </a:bodyPr>
          <a:p>
            <a:r>
              <a:rPr b="1" dirty="0" sz="4900" lang="ru-RU">
                <a:solidFill>
                  <a:srgbClr val="FFFF00"/>
                </a:solidFill>
              </a:rPr>
              <a:t>А главное, </a:t>
            </a:r>
            <a:r>
              <a:rPr b="1" dirty="0" sz="4900" lang="ru-RU" smtClean="0">
                <a:solidFill>
                  <a:srgbClr val="FFFF00"/>
                </a:solidFill>
              </a:rPr>
              <a:t>берегите себя и </a:t>
            </a:r>
            <a:r>
              <a:rPr b="1" dirty="0" sz="4900" lang="ru-RU">
                <a:solidFill>
                  <a:srgbClr val="FFFF00"/>
                </a:solidFill>
              </a:rPr>
              <a:t>своих </a:t>
            </a:r>
            <a:r>
              <a:rPr b="1" dirty="0" sz="4900" lang="ru-RU" smtClean="0">
                <a:solidFill>
                  <a:srgbClr val="FFFF00"/>
                </a:solidFill>
              </a:rPr>
              <a:t>близких.</a:t>
            </a:r>
            <a:br>
              <a:rPr b="1" dirty="0" sz="4900" lang="ru-RU" smtClean="0">
                <a:solidFill>
                  <a:srgbClr val="FFFF00"/>
                </a:solidFill>
              </a:rPr>
            </a:br>
            <a:r>
              <a:rPr b="1" dirty="0" lang="ru-RU">
                <a:solidFill>
                  <a:srgbClr val="FFFF00"/>
                </a:solidFill>
              </a:rPr>
              <a:t/>
            </a:r>
            <a:br>
              <a:rPr b="1" dirty="0" lang="ru-RU">
                <a:solidFill>
                  <a:srgbClr val="FFFF00"/>
                </a:solidFill>
              </a:rPr>
            </a:br>
            <a:r>
              <a:rPr b="1" dirty="0" lang="ru-RU" smtClean="0">
                <a:solidFill>
                  <a:srgbClr val="FFFF00"/>
                </a:solidFill>
              </a:rPr>
              <a:t/>
            </a:r>
            <a:br>
              <a:rPr b="1" dirty="0" lang="ru-RU" smtClean="0">
                <a:solidFill>
                  <a:srgbClr val="FFFF00"/>
                </a:solidFill>
              </a:rPr>
            </a:br>
            <a:r>
              <a:rPr b="1" dirty="0" lang="ru-RU" smtClean="0">
                <a:solidFill>
                  <a:srgbClr val="92D050"/>
                </a:solidFill>
              </a:rPr>
              <a:t>Спасибо за внимание!</a:t>
            </a:r>
            <a:r>
              <a:rPr dirty="0" lang="ru-RU">
                <a:solidFill>
                  <a:srgbClr val="92D050"/>
                </a:solidFill>
              </a:rPr>
              <a:t>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Заголовок 1"/>
          <p:cNvSpPr>
            <a:spLocks noGrp="1"/>
          </p:cNvSpPr>
          <p:nvPr>
            <p:ph type="title"/>
          </p:nvPr>
        </p:nvSpPr>
        <p:spPr>
          <a:xfrm>
            <a:off x="142844" y="357166"/>
            <a:ext cx="6286544" cy="857256"/>
          </a:xfrm>
        </p:spPr>
        <p:txBody>
          <a:bodyPr>
            <a:normAutofit fontScale="90000"/>
          </a:bodyPr>
          <a:p>
            <a:r>
              <a:rPr b="1" dirty="0" lang="ru-RU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Что такое </a:t>
            </a:r>
            <a:r>
              <a:rPr b="1" dirty="0" lang="ru-R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коронавирус …</a:t>
            </a:r>
            <a:r>
              <a:rPr b="1" dirty="0" lang="ru-RU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b="1" dirty="0" lang="ru-RU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dirty="0" lang="ru-RU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5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28736"/>
            <a:ext cx="3543296" cy="4697427"/>
          </a:xfrm>
        </p:spPr>
        <p:txBody>
          <a:bodyPr>
            <a:normAutofit fontScale="92857" lnSpcReduction="10000"/>
          </a:bodyPr>
          <a:p>
            <a:pPr indent="0" marL="0">
              <a:buNone/>
            </a:pPr>
            <a:r>
              <a:rPr b="1" dirty="0" lang="ru-RU"/>
              <a:t>Коронавирус – это </a:t>
            </a:r>
            <a:r>
              <a:rPr b="1" dirty="0" lang="ru-RU" smtClean="0"/>
              <a:t>целое семейство </a:t>
            </a:r>
            <a:r>
              <a:rPr b="1" dirty="0" lang="ru-RU"/>
              <a:t>вирусов, которое включает более 30 видов. Виды объединены в 2 подсемейства. Они могут заражать не только человека, но и животных – кошек, собак, птиц, свиней и крупный рогатый скот.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7143800" cy="857256"/>
          </a:xfrm>
        </p:spPr>
        <p:txBody>
          <a:bodyPr>
            <a:normAutofit/>
          </a:bodyPr>
          <a:p>
            <a:r>
              <a:rPr dirty="0" sz="4000" lang="ru-R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распространяется вирус?</a:t>
            </a:r>
            <a:endParaRPr dirty="0" sz="4000" lang="ru-RU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7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00108"/>
            <a:ext cx="3900486" cy="5429288"/>
          </a:xfrm>
        </p:spPr>
        <p:txBody>
          <a:bodyPr>
            <a:normAutofit fontScale="82143" lnSpcReduction="10000"/>
          </a:bodyPr>
          <a:p>
            <a:pPr indent="0" marL="0">
              <a:buNone/>
            </a:pPr>
            <a:r>
              <a:rPr b="1" dirty="0" lang="ru-RU">
                <a:solidFill>
                  <a:srgbClr val="92D050"/>
                </a:solidFill>
              </a:rPr>
              <a:t>Коронавирус попадает в организм через слизистые — конъюнктивы глаз, носа, верхних дыхательных путей. </a:t>
            </a:r>
            <a:endParaRPr b="1" dirty="0" lang="ru-RU" smtClean="0">
              <a:solidFill>
                <a:srgbClr val="92D050"/>
              </a:solidFill>
            </a:endParaRPr>
          </a:p>
          <a:p>
            <a:pPr indent="0" marL="0">
              <a:buNone/>
            </a:pPr>
            <a:r>
              <a:rPr b="1" dirty="0" lang="ru-RU" smtClean="0">
                <a:solidFill>
                  <a:srgbClr val="FFFF00"/>
                </a:solidFill>
              </a:rPr>
              <a:t>Самые </a:t>
            </a:r>
            <a:r>
              <a:rPr b="1" dirty="0" lang="ru-RU">
                <a:solidFill>
                  <a:srgbClr val="FFFF00"/>
                </a:solidFill>
              </a:rPr>
              <a:t>распространенные пути передачи —</a:t>
            </a:r>
            <a:r>
              <a:rPr b="1" dirty="0" lang="ru-RU">
                <a:solidFill>
                  <a:srgbClr val="92D050"/>
                </a:solidFill>
              </a:rPr>
              <a:t> </a:t>
            </a:r>
            <a:r>
              <a:rPr b="1" dirty="0" lang="ru-RU">
                <a:solidFill>
                  <a:srgbClr val="FF0000"/>
                </a:solidFill>
              </a:rPr>
              <a:t>бытовой </a:t>
            </a:r>
            <a:r>
              <a:rPr b="1" dirty="0" lang="ru-RU">
                <a:solidFill>
                  <a:srgbClr val="92D050"/>
                </a:solidFill>
              </a:rPr>
              <a:t>(общая посуда, полотенца, предметы быта), </a:t>
            </a:r>
            <a:r>
              <a:rPr b="1" dirty="0" lang="ru-RU">
                <a:solidFill>
                  <a:srgbClr val="FF0000"/>
                </a:solidFill>
              </a:rPr>
              <a:t>контактный</a:t>
            </a:r>
            <a:r>
              <a:rPr b="1" dirty="0" lang="ru-RU">
                <a:solidFill>
                  <a:srgbClr val="92D050"/>
                </a:solidFill>
              </a:rPr>
              <a:t> (через рукопожатия, близкий контакт), </a:t>
            </a:r>
            <a:r>
              <a:rPr b="1" dirty="0" lang="ru-RU">
                <a:solidFill>
                  <a:srgbClr val="FF0000"/>
                </a:solidFill>
              </a:rPr>
              <a:t>воздушно-капельный </a:t>
            </a:r>
            <a:r>
              <a:rPr b="1" dirty="0" lang="ru-RU">
                <a:solidFill>
                  <a:srgbClr val="92D050"/>
                </a:solidFill>
              </a:rPr>
              <a:t>(по воздуху от зараженного к здоровому).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Рисунок 5" descr="2842847d4943645e4ce5e2847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643438" y="3429000"/>
            <a:ext cx="2238374" cy="3138200"/>
          </a:xfrm>
          <a:prstGeom prst="rect"/>
        </p:spPr>
      </p:pic>
      <p:sp>
        <p:nvSpPr>
          <p:cNvPr id="1048598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6572296" cy="1143000"/>
          </a:xfrm>
        </p:spPr>
        <p:txBody>
          <a:bodyPr>
            <a:noAutofit/>
          </a:bodyPr>
          <a:p>
            <a:r>
              <a:rPr dirty="0" lang="ru-R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Симптомы коронавируса :</a:t>
            </a:r>
            <a:endParaRPr dirty="0" lang="ru-RU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9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4038600" cy="4840303"/>
          </a:xfrm>
        </p:spPr>
        <p:txBody>
          <a:bodyPr>
            <a:normAutofit fontScale="75000" lnSpcReduction="20000"/>
          </a:bodyPr>
          <a:p>
            <a:pPr>
              <a:buNone/>
            </a:pPr>
            <a:r>
              <a:rPr b="1" dirty="0" lang="ru-RU">
                <a:solidFill>
                  <a:srgbClr val="92D050"/>
                </a:solidFill>
              </a:rPr>
              <a:t>Основными признаками коронавируса являются:</a:t>
            </a:r>
          </a:p>
          <a:p>
            <a:pPr>
              <a:buNone/>
            </a:pPr>
            <a:r>
              <a:rPr b="1" dirty="0" lang="ru-RU">
                <a:solidFill>
                  <a:srgbClr val="FF0000"/>
                </a:solidFill>
              </a:rPr>
              <a:t>— слабость, усталость</a:t>
            </a:r>
          </a:p>
          <a:p>
            <a:pPr>
              <a:buNone/>
            </a:pPr>
            <a:r>
              <a:rPr b="1" dirty="0" lang="ru-RU">
                <a:solidFill>
                  <a:srgbClr val="FF0000"/>
                </a:solidFill>
              </a:rPr>
              <a:t>— затрудненное дыхание</a:t>
            </a:r>
          </a:p>
          <a:p>
            <a:pPr>
              <a:buNone/>
            </a:pPr>
            <a:r>
              <a:rPr b="1" dirty="0" lang="ru-RU">
                <a:solidFill>
                  <a:srgbClr val="FF0000"/>
                </a:solidFill>
              </a:rPr>
              <a:t>— высокая температура</a:t>
            </a:r>
          </a:p>
          <a:p>
            <a:pPr>
              <a:buNone/>
            </a:pPr>
            <a:r>
              <a:rPr b="1" dirty="0" lang="ru-RU">
                <a:solidFill>
                  <a:srgbClr val="FF0000"/>
                </a:solidFill>
              </a:rPr>
              <a:t>— кашель (сухой или с небольшим количеством мокроты) и/или боль в </a:t>
            </a:r>
            <a:r>
              <a:rPr b="1" dirty="0" lang="ru-RU" smtClean="0">
                <a:solidFill>
                  <a:srgbClr val="FF0000"/>
                </a:solidFill>
              </a:rPr>
              <a:t>горле</a:t>
            </a:r>
          </a:p>
          <a:p>
            <a:pPr>
              <a:buNone/>
            </a:pPr>
            <a:endParaRPr b="1" dirty="0" lang="ru-RU">
              <a:solidFill>
                <a:srgbClr val="FF0000"/>
              </a:solidFill>
            </a:endParaRPr>
          </a:p>
          <a:p>
            <a:pPr indent="0" marL="0">
              <a:buNone/>
            </a:pPr>
            <a:r>
              <a:rPr b="1" dirty="0" lang="ru-RU">
                <a:solidFill>
                  <a:srgbClr val="92D050"/>
                </a:solidFill>
              </a:rPr>
              <a:t>По симптоматике коронавирус схож с простудой и респираторными заболеваниями. Особое внимание стоит обратить на одышку: при ее наличии немедленно обратитесь к врачу.</a:t>
            </a:r>
          </a:p>
          <a:p>
            <a:endParaRPr b="1" dirty="0" lang="ru-RU">
              <a:solidFill>
                <a:srgbClr val="FF0000"/>
              </a:solidFill>
            </a:endParaRPr>
          </a:p>
        </p:txBody>
      </p:sp>
      <p:pic>
        <p:nvPicPr>
          <p:cNvPr id="2097153" name="Содержимое 4" descr="бо-ьной-ма-ьчик-в-кровати-с-симптомами-ихора-ки-и-термометра-в-его-70843381.jpg"/>
          <p:cNvPicPr>
            <a:picLocks noChangeAspect="1" noGrp="1"/>
          </p:cNvPicPr>
          <p:nvPr>
            <p:ph sz="half" idx="2"/>
          </p:nvPr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6500826" y="1000108"/>
            <a:ext cx="2434979" cy="2643206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Autofit/>
          </a:bodyPr>
          <a:p>
            <a:r>
              <a:rPr b="1" dirty="0" sz="4000" lang="ru-RU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 защититься от коронавируса?</a:t>
            </a:r>
            <a:endParaRPr b="1" dirty="0" sz="4000" lang="ru-RU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1" name="Содержимое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p>
            <a:pPr algn="ctr">
              <a:buNone/>
            </a:pPr>
            <a:r>
              <a:rPr b="1" dirty="0" sz="3200"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НИКАКИХ</a:t>
            </a:r>
          </a:p>
          <a:p>
            <a:pPr algn="ctr">
              <a:buNone/>
            </a:pPr>
            <a:r>
              <a:rPr b="1" dirty="0" sz="3200"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РУКОПОЖАТИЙ</a:t>
            </a:r>
            <a:r>
              <a:rPr b="1" dirty="0" sz="3200" lang="ru-RU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dirty="0" sz="3200" lang="ru-RU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marL="0">
              <a:buNone/>
            </a:pPr>
            <a:r>
              <a:rPr b="1" dirty="0" sz="3500" lang="ru-RU">
                <a:latin typeface="Times New Roman" pitchFamily="18" charset="0"/>
                <a:cs typeface="Times New Roman" pitchFamily="18" charset="0"/>
              </a:rPr>
              <a:t>Используйте другие способы для приветствия – кивок или улыбка.</a:t>
            </a:r>
          </a:p>
          <a:p>
            <a:pPr>
              <a:buNone/>
            </a:pPr>
            <a:r>
              <a:rPr dirty="0" lang="ru-RU" smtClean="0">
                <a:latin typeface="Comic Sans MS" pitchFamily="66" charset="0"/>
              </a:rPr>
              <a:t/>
            </a:r>
            <a:br>
              <a:rPr dirty="0" lang="ru-RU" smtClean="0">
                <a:latin typeface="Comic Sans MS" pitchFamily="66" charset="0"/>
              </a:rPr>
            </a:br>
            <a:endParaRPr dirty="0" lang="ru-RU">
              <a:latin typeface="Comic Sans MS" pitchFamily="66" charset="0"/>
            </a:endParaRPr>
          </a:p>
        </p:txBody>
      </p:sp>
      <p:pic>
        <p:nvPicPr>
          <p:cNvPr id="2097154" name="Содержимое 4" descr="3824.jpg"/>
          <p:cNvPicPr>
            <a:picLocks noChangeAspect="1" noGrp="1"/>
          </p:cNvPicPr>
          <p:nvPr>
            <p:ph sz="half" idx="2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572000" y="1928802"/>
            <a:ext cx="4324352" cy="432435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428604"/>
            <a:ext cx="4038600" cy="4525963"/>
          </a:xfrm>
        </p:spPr>
        <p:txBody>
          <a:bodyPr>
            <a:normAutofit fontScale="96429" lnSpcReduction="20000"/>
          </a:bodyPr>
          <a:p>
            <a:pPr algn="ctr">
              <a:buNone/>
            </a:pPr>
            <a:r>
              <a:rPr b="1" dirty="0" sz="3200"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ИЗБЕГАЙТЕ</a:t>
            </a:r>
          </a:p>
          <a:p>
            <a:pPr algn="ctr">
              <a:buNone/>
            </a:pPr>
            <a:r>
              <a:rPr b="1" dirty="0" sz="3200"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КОНТАКТОВ</a:t>
            </a:r>
            <a:r>
              <a:rPr b="1" dirty="0" sz="3200" lang="ru-RU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dirty="0" sz="3200" lang="ru-RU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marL="0">
              <a:buNone/>
            </a:pPr>
            <a:r>
              <a:rPr b="1" dirty="0" sz="3200" lang="ru-RU"/>
              <a:t>Дотрагивайтесь до любых поверхностей только тыльной стороной руки – до выключателей света, кнопок в лифте.</a:t>
            </a:r>
          </a:p>
          <a:p>
            <a:endParaRPr dirty="0" lang="ru-RU"/>
          </a:p>
        </p:txBody>
      </p:sp>
      <p:pic>
        <p:nvPicPr>
          <p:cNvPr id="2097155" name="Содержимое 4" descr="ef1843-dokunmak-yasaktir-isaretilevhasietiketi.jpg"/>
          <p:cNvPicPr>
            <a:picLocks noChangeAspect="1" noGrp="1"/>
          </p:cNvPicPr>
          <p:nvPr>
            <p:ph sz="half" idx="2"/>
          </p:nvPr>
        </p:nvPicPr>
        <p:blipFill>
          <a:blip xmlns:r="http://schemas.openxmlformats.org/officeDocument/2006/relationships" r:embed="rId1" cstate="print"/>
          <a:stretch>
            <a:fillRect/>
          </a:stretch>
        </p:blipFill>
        <p:spPr>
          <a:xfrm>
            <a:off x="4429124" y="1357298"/>
            <a:ext cx="4395790" cy="4393004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571480"/>
            <a:ext cx="4038600" cy="5554683"/>
          </a:xfrm>
        </p:spPr>
        <p:txBody>
          <a:bodyPr>
            <a:normAutofit fontScale="96429" lnSpcReduction="20000"/>
          </a:bodyPr>
          <a:p>
            <a:pPr>
              <a:buNone/>
            </a:pPr>
            <a:r>
              <a:rPr b="1" dirty="0" lang="ru-RU"/>
              <a:t> </a:t>
            </a:r>
            <a:r>
              <a:rPr b="1" dirty="0" sz="3200" lang="ru-RU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ДЕЗИНФЕКЦИЯ</a:t>
            </a:r>
            <a:endParaRPr dirty="0" lang="ru-RU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marL="0">
              <a:buNone/>
            </a:pPr>
            <a:r>
              <a:rPr b="1" dirty="0" lang="ru-RU"/>
              <a:t>В </a:t>
            </a:r>
            <a:r>
              <a:rPr b="1" dirty="0" lang="ru-RU" smtClean="0"/>
              <a:t>магазинах, транспорте и прочих общественных местах </a:t>
            </a:r>
            <a:r>
              <a:rPr b="1" dirty="0" lang="ru-RU"/>
              <a:t>обязательно используйте дезинфицирующие </a:t>
            </a:r>
            <a:r>
              <a:rPr b="1" dirty="0" lang="ru-RU" smtClean="0"/>
              <a:t>салфетки</a:t>
            </a:r>
            <a:r>
              <a:rPr b="1" dirty="0" lang="ru-RU"/>
              <a:t> </a:t>
            </a:r>
            <a:r>
              <a:rPr b="1" dirty="0" lang="ru-RU" smtClean="0"/>
              <a:t>и антисептическое средство чтобы протереть ручки и детские сидения в продуктовых тележках.</a:t>
            </a:r>
            <a:endParaRPr b="1" dirty="0" lang="ru-RU"/>
          </a:p>
          <a:p>
            <a:endParaRPr dirty="0" lang="ru-RU"/>
          </a:p>
        </p:txBody>
      </p:sp>
      <p:pic>
        <p:nvPicPr>
          <p:cNvPr id="2097156" name="Содержимое 4" descr="мыть-рук-ваш-22770054 (2).jpg"/>
          <p:cNvPicPr>
            <a:picLocks noChangeAspect="1" noGrp="1"/>
          </p:cNvPicPr>
          <p:nvPr>
            <p:ph sz="half" idx="2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5000628" y="428604"/>
            <a:ext cx="3802938" cy="2626226"/>
          </a:xfrm>
        </p:spPr>
      </p:pic>
      <p:pic>
        <p:nvPicPr>
          <p:cNvPr id="2097157" name="Рисунок 5" descr="depositphotos_103843440-stock-illustration-illustration-of-a-person-wiping.jpg"/>
          <p:cNvPicPr>
            <a:picLocks noChangeAspect="1"/>
          </p:cNvPicPr>
          <p:nvPr/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5715008" y="3500438"/>
            <a:ext cx="2928958" cy="2928958"/>
          </a:xfrm>
          <a:prstGeom prst="rect"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Содержимое 2"/>
          <p:cNvSpPr>
            <a:spLocks noGrp="1"/>
          </p:cNvSpPr>
          <p:nvPr>
            <p:ph sz="half" idx="1"/>
          </p:nvPr>
        </p:nvSpPr>
        <p:spPr>
          <a:xfrm>
            <a:off x="357158" y="500042"/>
            <a:ext cx="4038600" cy="5626121"/>
          </a:xfrm>
        </p:spPr>
        <p:txBody>
          <a:bodyPr>
            <a:normAutofit fontScale="96429" lnSpcReduction="20000"/>
          </a:bodyPr>
          <a:p>
            <a:pPr algn="ctr">
              <a:buNone/>
            </a:pPr>
            <a:r>
              <a:rPr b="1" dirty="0" sz="3200" lang="ru-RU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МОЙТЕ РУКИ С МЫЛОМ</a:t>
            </a:r>
            <a:endParaRPr dirty="0" sz="3200" lang="ru-RU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0" marL="0">
              <a:buNone/>
            </a:pPr>
            <a:r>
              <a:rPr b="1" dirty="0" lang="ru-RU"/>
              <a:t>Делайте это </a:t>
            </a:r>
            <a:r>
              <a:rPr b="1" dirty="0" lang="ru-RU" smtClean="0"/>
              <a:t>в течении 10 – 20 секунд</a:t>
            </a:r>
            <a:r>
              <a:rPr b="1" dirty="0" lang="ru-RU"/>
              <a:t> и / или используйте дезинфицирующее средство для рук на спиртовой основе, содержащее более 60% спирта всякий раз, когда вы возвращаетесь домой из ЛЮБОГО места, где были другие люди.</a:t>
            </a:r>
          </a:p>
          <a:p>
            <a:endParaRPr dirty="0" lang="ru-RU"/>
          </a:p>
        </p:txBody>
      </p:sp>
      <p:pic>
        <p:nvPicPr>
          <p:cNvPr id="2097158" name="Содержимое 4" descr="depositphotos_81174216-stock-illustration-illustration-of-a-person-washing.jpg"/>
          <p:cNvPicPr>
            <a:picLocks noChangeAspect="1" noGrp="1"/>
          </p:cNvPicPr>
          <p:nvPr>
            <p:ph sz="half" idx="2"/>
          </p:nvPr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500562" y="1285860"/>
            <a:ext cx="4429156" cy="4429156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Содержимое 2"/>
          <p:cNvSpPr>
            <a:spLocks noGrp="1"/>
          </p:cNvSpPr>
          <p:nvPr>
            <p:ph sz="half" idx="1"/>
          </p:nvPr>
        </p:nvSpPr>
        <p:spPr>
          <a:xfrm>
            <a:off x="0" y="428604"/>
            <a:ext cx="4038600" cy="5626121"/>
          </a:xfrm>
        </p:spPr>
        <p:txBody>
          <a:bodyPr>
            <a:normAutofit fontScale="96429" lnSpcReduction="20000"/>
          </a:bodyPr>
          <a:p>
            <a:pPr algn="ctr">
              <a:buNone/>
            </a:pPr>
            <a:r>
              <a:rPr b="1" dirty="0" lang="ru-RU">
                <a:solidFill>
                  <a:srgbClr val="FF0000"/>
                </a:solidFill>
              </a:rPr>
              <a:t>При первых </a:t>
            </a:r>
            <a:endParaRPr b="1" dirty="0" lang="ru-RU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b="1" dirty="0" lang="ru-RU" smtClean="0">
                <a:solidFill>
                  <a:srgbClr val="FF0000"/>
                </a:solidFill>
              </a:rPr>
              <a:t>симптомах простуды </a:t>
            </a:r>
            <a:r>
              <a:rPr b="1" dirty="0" lang="ru-RU">
                <a:solidFill>
                  <a:srgbClr val="FF0000"/>
                </a:solidFill>
              </a:rPr>
              <a:t>— оставайтесь </a:t>
            </a:r>
            <a:r>
              <a:rPr b="1" dirty="0" lang="ru-RU" smtClean="0">
                <a:solidFill>
                  <a:srgbClr val="FF0000"/>
                </a:solidFill>
              </a:rPr>
              <a:t>дома…</a:t>
            </a:r>
            <a:endParaRPr dirty="0" lang="ru-RU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dirty="0" lang="ru-RU" smtClean="0">
                <a:solidFill>
                  <a:srgbClr val="92D050"/>
                </a:solidFill>
              </a:rPr>
              <a:t> </a:t>
            </a:r>
            <a:r>
              <a:rPr dirty="0" lang="ru-RU">
                <a:solidFill>
                  <a:srgbClr val="92D050"/>
                </a:solidFill>
              </a:rPr>
              <a:t>не заражайте других. При появлении одышки на фоне простуды — вызывайте врача.</a:t>
            </a:r>
          </a:p>
          <a:p>
            <a:pPr algn="ctr">
              <a:buNone/>
            </a:pPr>
            <a:r>
              <a:rPr b="1" dirty="0" lang="ru-RU">
                <a:solidFill>
                  <a:srgbClr val="FF0000"/>
                </a:solidFill>
              </a:rPr>
              <a:t>Маски есть смысл носить только заболевшим, а не здоровым.</a:t>
            </a:r>
            <a:endParaRPr dirty="0" lang="ru-RU">
              <a:solidFill>
                <a:srgbClr val="FF0000"/>
              </a:solidFill>
            </a:endParaRPr>
          </a:p>
          <a:p>
            <a:endParaRPr dirty="0" lang="ru-RU"/>
          </a:p>
        </p:txBody>
      </p:sp>
      <p:pic>
        <p:nvPicPr>
          <p:cNvPr id="2097159" name="Рисунок 5" descr="маска-че-овека-ме-ицинская-85071671.jpg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4429124" y="3286124"/>
            <a:ext cx="3009904" cy="3009904"/>
          </a:xfrm>
          <a:prstGeom prst="rect"/>
        </p:spPr>
      </p:pic>
      <p:pic>
        <p:nvPicPr>
          <p:cNvPr id="2097160" name="Содержимое 4" descr="3F2WW3nwNCY.jpg"/>
          <p:cNvPicPr>
            <a:picLocks noChangeAspect="1" noGrp="1"/>
          </p:cNvPicPr>
          <p:nvPr>
            <p:ph sz="half" idx="2"/>
          </p:nvPr>
        </p:nvPicPr>
        <p:blipFill>
          <a:blip xmlns:r="http://schemas.openxmlformats.org/officeDocument/2006/relationships" r:embed="rId2"/>
          <a:stretch>
            <a:fillRect/>
          </a:stretch>
        </p:blipFill>
        <p:spPr>
          <a:xfrm>
            <a:off x="6000760" y="652426"/>
            <a:ext cx="2643206" cy="2643206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Company>Reanimator Extreme Edition</Company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Слайд 1</dc:title>
  <dc:creator>Ден</dc:creator>
  <cp:lastModifiedBy>Ден</cp:lastModifiedBy>
  <dcterms:created xsi:type="dcterms:W3CDTF">2020-03-17T05:44:06Z</dcterms:created>
  <dcterms:modified xsi:type="dcterms:W3CDTF">2020-05-01T05:56:22Z</dcterms:modified>
</cp:coreProperties>
</file>